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 id="271" r:id="rId9"/>
    <p:sldId id="265" r:id="rId10"/>
    <p:sldId id="266" r:id="rId11"/>
    <p:sldId id="275" r:id="rId12"/>
    <p:sldId id="276" r:id="rId13"/>
    <p:sldId id="267" r:id="rId14"/>
    <p:sldId id="268" r:id="rId15"/>
    <p:sldId id="283" r:id="rId16"/>
    <p:sldId id="284" r:id="rId17"/>
    <p:sldId id="269" r:id="rId18"/>
    <p:sldId id="270" r:id="rId19"/>
    <p:sldId id="279" r:id="rId20"/>
    <p:sldId id="278"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5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5" name="Rectangle 1036"/>
          <p:cNvSpPr>
            <a:spLocks noGrp="1" noChangeArrowheads="1"/>
          </p:cNvSpPr>
          <p:nvPr>
            <p:ph type="ftr" sz="quarter" idx="11"/>
          </p:nvPr>
        </p:nvSpPr>
        <p:spPr>
          <a:ln/>
        </p:spPr>
        <p:txBody>
          <a:bodyPr/>
          <a:lstStyle>
            <a:lvl1pPr>
              <a:defRPr/>
            </a:lvl1pPr>
          </a:lstStyle>
          <a:p>
            <a:endParaRPr lang="en-US"/>
          </a:p>
        </p:txBody>
      </p:sp>
      <p:sp>
        <p:nvSpPr>
          <p:cNvPr id="6"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319015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5" name="Rectangle 1036"/>
          <p:cNvSpPr>
            <a:spLocks noGrp="1" noChangeArrowheads="1"/>
          </p:cNvSpPr>
          <p:nvPr>
            <p:ph type="ftr" sz="quarter" idx="11"/>
          </p:nvPr>
        </p:nvSpPr>
        <p:spPr>
          <a:ln/>
        </p:spPr>
        <p:txBody>
          <a:bodyPr/>
          <a:lstStyle>
            <a:lvl1pPr>
              <a:defRPr/>
            </a:lvl1pPr>
          </a:lstStyle>
          <a:p>
            <a:endParaRPr lang="en-US"/>
          </a:p>
        </p:txBody>
      </p:sp>
      <p:sp>
        <p:nvSpPr>
          <p:cNvPr id="6"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252002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6" name="Rectangle 1036"/>
          <p:cNvSpPr>
            <a:spLocks noGrp="1" noChangeArrowheads="1"/>
          </p:cNvSpPr>
          <p:nvPr>
            <p:ph type="ftr" sz="quarter" idx="11"/>
          </p:nvPr>
        </p:nvSpPr>
        <p:spPr>
          <a:ln/>
        </p:spPr>
        <p:txBody>
          <a:bodyPr/>
          <a:lstStyle>
            <a:lvl1pPr>
              <a:defRPr/>
            </a:lvl1pPr>
          </a:lstStyle>
          <a:p>
            <a:endParaRPr lang="en-US"/>
          </a:p>
        </p:txBody>
      </p:sp>
      <p:sp>
        <p:nvSpPr>
          <p:cNvPr id="7"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1339704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6F29F196-E25C-4E7C-BB7F-248937D816C0}" type="datetimeFigureOut">
              <a:rPr lang="en-US" smtClean="0"/>
              <a:t>9/27/2016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215591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5" name="Rectangle 1036"/>
          <p:cNvSpPr>
            <a:spLocks noGrp="1" noChangeArrowheads="1"/>
          </p:cNvSpPr>
          <p:nvPr>
            <p:ph type="ftr" sz="quarter" idx="11"/>
          </p:nvPr>
        </p:nvSpPr>
        <p:spPr>
          <a:ln/>
        </p:spPr>
        <p:txBody>
          <a:bodyPr/>
          <a:lstStyle>
            <a:lvl1pPr>
              <a:defRPr/>
            </a:lvl1pPr>
          </a:lstStyle>
          <a:p>
            <a:endParaRPr lang="en-US"/>
          </a:p>
        </p:txBody>
      </p:sp>
      <p:sp>
        <p:nvSpPr>
          <p:cNvPr id="6"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199744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6" name="Rectangle 1036"/>
          <p:cNvSpPr>
            <a:spLocks noGrp="1" noChangeArrowheads="1"/>
          </p:cNvSpPr>
          <p:nvPr>
            <p:ph type="ftr" sz="quarter" idx="11"/>
          </p:nvPr>
        </p:nvSpPr>
        <p:spPr>
          <a:ln/>
        </p:spPr>
        <p:txBody>
          <a:bodyPr/>
          <a:lstStyle>
            <a:lvl1pPr>
              <a:defRPr/>
            </a:lvl1pPr>
          </a:lstStyle>
          <a:p>
            <a:endParaRPr lang="en-US"/>
          </a:p>
        </p:txBody>
      </p:sp>
      <p:sp>
        <p:nvSpPr>
          <p:cNvPr id="7"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256818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8" name="Rectangle 1036"/>
          <p:cNvSpPr>
            <a:spLocks noGrp="1" noChangeArrowheads="1"/>
          </p:cNvSpPr>
          <p:nvPr>
            <p:ph type="ftr" sz="quarter" idx="11"/>
          </p:nvPr>
        </p:nvSpPr>
        <p:spPr>
          <a:ln/>
        </p:spPr>
        <p:txBody>
          <a:bodyPr/>
          <a:lstStyle>
            <a:lvl1pPr>
              <a:defRPr/>
            </a:lvl1pPr>
          </a:lstStyle>
          <a:p>
            <a:endParaRPr lang="en-US"/>
          </a:p>
        </p:txBody>
      </p:sp>
      <p:sp>
        <p:nvSpPr>
          <p:cNvPr id="9"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273954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4" name="Rectangle 1036"/>
          <p:cNvSpPr>
            <a:spLocks noGrp="1" noChangeArrowheads="1"/>
          </p:cNvSpPr>
          <p:nvPr>
            <p:ph type="ftr" sz="quarter" idx="11"/>
          </p:nvPr>
        </p:nvSpPr>
        <p:spPr>
          <a:ln/>
        </p:spPr>
        <p:txBody>
          <a:bodyPr/>
          <a:lstStyle>
            <a:lvl1pPr>
              <a:defRPr/>
            </a:lvl1pPr>
          </a:lstStyle>
          <a:p>
            <a:endParaRPr lang="en-US"/>
          </a:p>
        </p:txBody>
      </p:sp>
      <p:sp>
        <p:nvSpPr>
          <p:cNvPr id="5"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222072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3" name="Rectangle 1036"/>
          <p:cNvSpPr>
            <a:spLocks noGrp="1" noChangeArrowheads="1"/>
          </p:cNvSpPr>
          <p:nvPr>
            <p:ph type="ftr" sz="quarter" idx="11"/>
          </p:nvPr>
        </p:nvSpPr>
        <p:spPr>
          <a:ln/>
        </p:spPr>
        <p:txBody>
          <a:bodyPr/>
          <a:lstStyle>
            <a:lvl1pPr>
              <a:defRPr/>
            </a:lvl1pPr>
          </a:lstStyle>
          <a:p>
            <a:endParaRPr lang="en-US"/>
          </a:p>
        </p:txBody>
      </p:sp>
      <p:sp>
        <p:nvSpPr>
          <p:cNvPr id="4"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1746161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6" name="Rectangle 1036"/>
          <p:cNvSpPr>
            <a:spLocks noGrp="1" noChangeArrowheads="1"/>
          </p:cNvSpPr>
          <p:nvPr>
            <p:ph type="ftr" sz="quarter" idx="11"/>
          </p:nvPr>
        </p:nvSpPr>
        <p:spPr>
          <a:ln/>
        </p:spPr>
        <p:txBody>
          <a:bodyPr/>
          <a:lstStyle>
            <a:lvl1pPr>
              <a:defRPr/>
            </a:lvl1pPr>
          </a:lstStyle>
          <a:p>
            <a:endParaRPr lang="en-US"/>
          </a:p>
        </p:txBody>
      </p:sp>
      <p:sp>
        <p:nvSpPr>
          <p:cNvPr id="7"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308334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6" name="Rectangle 1036"/>
          <p:cNvSpPr>
            <a:spLocks noGrp="1" noChangeArrowheads="1"/>
          </p:cNvSpPr>
          <p:nvPr>
            <p:ph type="ftr" sz="quarter" idx="11"/>
          </p:nvPr>
        </p:nvSpPr>
        <p:spPr>
          <a:ln/>
        </p:spPr>
        <p:txBody>
          <a:bodyPr/>
          <a:lstStyle>
            <a:lvl1pPr>
              <a:defRPr/>
            </a:lvl1pPr>
          </a:lstStyle>
          <a:p>
            <a:endParaRPr lang="en-US"/>
          </a:p>
        </p:txBody>
      </p:sp>
      <p:sp>
        <p:nvSpPr>
          <p:cNvPr id="7"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406205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5"/>
          <p:cNvSpPr>
            <a:spLocks noGrp="1" noChangeArrowheads="1"/>
          </p:cNvSpPr>
          <p:nvPr>
            <p:ph type="dt" sz="half" idx="10"/>
          </p:nvPr>
        </p:nvSpPr>
        <p:spPr>
          <a:ln/>
        </p:spPr>
        <p:txBody>
          <a:bodyPr/>
          <a:lstStyle>
            <a:lvl1pPr>
              <a:defRPr/>
            </a:lvl1pPr>
          </a:lstStyle>
          <a:p>
            <a:fld id="{6F29F196-E25C-4E7C-BB7F-248937D816C0}" type="datetimeFigureOut">
              <a:rPr lang="en-US" smtClean="0"/>
              <a:t>9/27/2016</a:t>
            </a:fld>
            <a:endParaRPr lang="en-US"/>
          </a:p>
        </p:txBody>
      </p:sp>
      <p:sp>
        <p:nvSpPr>
          <p:cNvPr id="5" name="Rectangle 1036"/>
          <p:cNvSpPr>
            <a:spLocks noGrp="1" noChangeArrowheads="1"/>
          </p:cNvSpPr>
          <p:nvPr>
            <p:ph type="ftr" sz="quarter" idx="11"/>
          </p:nvPr>
        </p:nvSpPr>
        <p:spPr>
          <a:ln/>
        </p:spPr>
        <p:txBody>
          <a:bodyPr/>
          <a:lstStyle>
            <a:lvl1pPr>
              <a:defRPr/>
            </a:lvl1pPr>
          </a:lstStyle>
          <a:p>
            <a:endParaRPr lang="en-US"/>
          </a:p>
        </p:txBody>
      </p:sp>
      <p:sp>
        <p:nvSpPr>
          <p:cNvPr id="6" name="Rectangle 1037"/>
          <p:cNvSpPr>
            <a:spLocks noGrp="1" noChangeArrowheads="1"/>
          </p:cNvSpPr>
          <p:nvPr>
            <p:ph type="sldNum" sz="quarter" idx="12"/>
          </p:nvPr>
        </p:nvSpPr>
        <p:spPr>
          <a:ln/>
        </p:spPr>
        <p:txBody>
          <a:bodyPr/>
          <a:lstStyle>
            <a:lvl1pPr>
              <a:defRPr/>
            </a:lvl1pPr>
          </a:lstStyle>
          <a:p>
            <a:fld id="{477C995D-8EA9-420A-81A1-1EBA3635E420}" type="slidenum">
              <a:rPr lang="en-US" smtClean="0"/>
              <a:t>‹#›</a:t>
            </a:fld>
            <a:endParaRPr lang="en-US"/>
          </a:p>
        </p:txBody>
      </p:sp>
    </p:spTree>
    <p:extLst>
      <p:ext uri="{BB962C8B-B14F-4D97-AF65-F5344CB8AC3E}">
        <p14:creationId xmlns:p14="http://schemas.microsoft.com/office/powerpoint/2010/main" val="393659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26"/>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27" name="Rectangle 1027"/>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28" name="Rectangle 1028"/>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29" name="Rectangle 1029"/>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0" name="Rectangle 1030"/>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1" name="Rectangle 1031"/>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2" name="Rectangle 1032"/>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3" name="Rectangle 1033"/>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34"/>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7" name="Rectangle 1035"/>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4" charset="0"/>
                <a:ea typeface="+mn-ea"/>
              </a:defRPr>
            </a:lvl1pPr>
          </a:lstStyle>
          <a:p>
            <a:fld id="{6F29F196-E25C-4E7C-BB7F-248937D816C0}" type="datetimeFigureOut">
              <a:rPr lang="en-US" smtClean="0"/>
              <a:t>9/27/2016</a:t>
            </a:fld>
            <a:endParaRPr lang="en-US"/>
          </a:p>
        </p:txBody>
      </p:sp>
      <p:sp>
        <p:nvSpPr>
          <p:cNvPr id="14348" name="Rectangle 1036"/>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4" charset="0"/>
                <a:ea typeface="+mn-ea"/>
              </a:defRPr>
            </a:lvl1pPr>
          </a:lstStyle>
          <a:p>
            <a:endParaRPr lang="en-US"/>
          </a:p>
        </p:txBody>
      </p:sp>
      <p:sp>
        <p:nvSpPr>
          <p:cNvPr id="14349" name="Rectangle 1037"/>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Tahoma" charset="0"/>
              </a:defRPr>
            </a:lvl1pPr>
          </a:lstStyle>
          <a:p>
            <a:fld id="{477C995D-8EA9-420A-81A1-1EBA3635E4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l"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l" rtl="0" eaLnBrk="1" fontAlgn="base" hangingPunct="1">
        <a:spcBef>
          <a:spcPct val="0"/>
        </a:spcBef>
        <a:spcAft>
          <a:spcPct val="0"/>
        </a:spcAft>
        <a:defRPr sz="4400">
          <a:solidFill>
            <a:schemeClr val="tx2"/>
          </a:solidFill>
          <a:latin typeface="Times New Roman" pitchFamily="30" charset="0"/>
          <a:ea typeface="ＭＳ Ｐゴシック" charset="-128"/>
          <a:cs typeface="ＭＳ Ｐゴシック" charset="-128"/>
        </a:defRPr>
      </a:lvl2pPr>
      <a:lvl3pPr algn="l" rtl="0" eaLnBrk="1" fontAlgn="base" hangingPunct="1">
        <a:spcBef>
          <a:spcPct val="0"/>
        </a:spcBef>
        <a:spcAft>
          <a:spcPct val="0"/>
        </a:spcAft>
        <a:defRPr sz="4400">
          <a:solidFill>
            <a:schemeClr val="tx2"/>
          </a:solidFill>
          <a:latin typeface="Times New Roman" pitchFamily="30" charset="0"/>
          <a:ea typeface="ＭＳ Ｐゴシック" charset="-128"/>
          <a:cs typeface="ＭＳ Ｐゴシック" charset="-128"/>
        </a:defRPr>
      </a:lvl3pPr>
      <a:lvl4pPr algn="l" rtl="0" eaLnBrk="1" fontAlgn="base" hangingPunct="1">
        <a:spcBef>
          <a:spcPct val="0"/>
        </a:spcBef>
        <a:spcAft>
          <a:spcPct val="0"/>
        </a:spcAft>
        <a:defRPr sz="4400">
          <a:solidFill>
            <a:schemeClr val="tx2"/>
          </a:solidFill>
          <a:latin typeface="Times New Roman" pitchFamily="30" charset="0"/>
          <a:ea typeface="ＭＳ Ｐゴシック" charset="-128"/>
          <a:cs typeface="ＭＳ Ｐゴシック" charset="-128"/>
        </a:defRPr>
      </a:lvl4pPr>
      <a:lvl5pPr algn="l" rtl="0" eaLnBrk="1" fontAlgn="base" hangingPunct="1">
        <a:spcBef>
          <a:spcPct val="0"/>
        </a:spcBef>
        <a:spcAft>
          <a:spcPct val="0"/>
        </a:spcAft>
        <a:defRPr sz="4400">
          <a:solidFill>
            <a:schemeClr val="tx2"/>
          </a:solidFill>
          <a:latin typeface="Times New Roman" pitchFamily="30" charset="0"/>
          <a:ea typeface="ＭＳ Ｐゴシック" charset="-128"/>
          <a:cs typeface="ＭＳ Ｐゴシック" charset="-128"/>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ea typeface="ＭＳ Ｐゴシック" charset="-128"/>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ea typeface="ＭＳ Ｐゴシック" charset="-128"/>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ea typeface="ＭＳ Ｐゴシック" charset="-128"/>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ea typeface="ＭＳ Ｐゴシック" charset="-128"/>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gener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Ethical Principles of Research</a:t>
            </a:r>
            <a:endParaRPr lang="en-US" sz="4000" dirty="0"/>
          </a:p>
        </p:txBody>
      </p:sp>
      <p:sp>
        <p:nvSpPr>
          <p:cNvPr id="3" name="Subtitle 2"/>
          <p:cNvSpPr>
            <a:spLocks noGrp="1"/>
          </p:cNvSpPr>
          <p:nvPr>
            <p:ph type="subTitle" idx="1"/>
          </p:nvPr>
        </p:nvSpPr>
        <p:spPr>
          <a:xfrm>
            <a:off x="685800" y="3886200"/>
            <a:ext cx="7772400" cy="1524000"/>
          </a:xfrm>
        </p:spPr>
        <p:txBody>
          <a:bodyPr>
            <a:normAutofit fontScale="62500" lnSpcReduction="20000"/>
          </a:bodyPr>
          <a:lstStyle/>
          <a:p>
            <a:pPr algn="ctr"/>
            <a:r>
              <a:rPr lang="en-US" b="1" dirty="0" smtClean="0">
                <a:solidFill>
                  <a:schemeClr val="tx2">
                    <a:lumMod val="75000"/>
                  </a:schemeClr>
                </a:solidFill>
              </a:rPr>
              <a:t>Leila </a:t>
            </a:r>
            <a:r>
              <a:rPr lang="en-US" b="1" dirty="0" err="1" smtClean="0">
                <a:solidFill>
                  <a:schemeClr val="tx2">
                    <a:lumMod val="75000"/>
                  </a:schemeClr>
                </a:solidFill>
              </a:rPr>
              <a:t>Afshar</a:t>
            </a:r>
            <a:endParaRPr lang="en-US" b="1" dirty="0" smtClean="0">
              <a:solidFill>
                <a:schemeClr val="tx2">
                  <a:lumMod val="75000"/>
                </a:schemeClr>
              </a:solidFill>
            </a:endParaRPr>
          </a:p>
          <a:p>
            <a:pPr algn="ctr"/>
            <a:r>
              <a:rPr lang="en-US" b="1" dirty="0" smtClean="0">
                <a:solidFill>
                  <a:schemeClr val="tx2">
                    <a:lumMod val="75000"/>
                  </a:schemeClr>
                </a:solidFill>
              </a:rPr>
              <a:t>MD, PhD of Medical Ethics</a:t>
            </a:r>
          </a:p>
          <a:p>
            <a:pPr algn="ctr"/>
            <a:r>
              <a:rPr lang="en-US" sz="2800" b="1" dirty="0">
                <a:solidFill>
                  <a:schemeClr val="tx2">
                    <a:lumMod val="75000"/>
                  </a:schemeClr>
                </a:solidFill>
              </a:rPr>
              <a:t>Member of </a:t>
            </a:r>
            <a:r>
              <a:rPr lang="en-US" sz="2800" b="1" dirty="0" smtClean="0">
                <a:solidFill>
                  <a:schemeClr val="tx2">
                    <a:lumMod val="75000"/>
                  </a:schemeClr>
                </a:solidFill>
              </a:rPr>
              <a:t>the SBMU Research </a:t>
            </a:r>
            <a:r>
              <a:rPr lang="en-US" sz="2800" b="1" dirty="0">
                <a:solidFill>
                  <a:schemeClr val="tx2">
                    <a:lumMod val="75000"/>
                  </a:schemeClr>
                </a:solidFill>
              </a:rPr>
              <a:t>Ethics </a:t>
            </a:r>
            <a:r>
              <a:rPr lang="en-US" sz="2800" b="1" dirty="0" smtClean="0">
                <a:solidFill>
                  <a:schemeClr val="tx2">
                    <a:lumMod val="75000"/>
                  </a:schemeClr>
                </a:solidFill>
              </a:rPr>
              <a:t>Committee</a:t>
            </a:r>
            <a:endParaRPr lang="en-US" b="1" dirty="0" smtClean="0">
              <a:solidFill>
                <a:schemeClr val="tx2">
                  <a:lumMod val="75000"/>
                </a:schemeClr>
              </a:solidFill>
            </a:endParaRPr>
          </a:p>
          <a:p>
            <a:pPr algn="ctr"/>
            <a:r>
              <a:rPr lang="en-US" b="1" dirty="0" smtClean="0">
                <a:solidFill>
                  <a:schemeClr val="tx2">
                    <a:lumMod val="75000"/>
                  </a:schemeClr>
                </a:solidFill>
              </a:rPr>
              <a:t>Vice Dean for Research, </a:t>
            </a:r>
            <a:r>
              <a:rPr lang="en-US" b="1" dirty="0">
                <a:solidFill>
                  <a:schemeClr val="tx2">
                    <a:lumMod val="75000"/>
                  </a:schemeClr>
                </a:solidFill>
              </a:rPr>
              <a:t>S</a:t>
            </a:r>
            <a:r>
              <a:rPr lang="en-US" b="1" dirty="0" smtClean="0">
                <a:solidFill>
                  <a:schemeClr val="tx2">
                    <a:lumMod val="75000"/>
                  </a:schemeClr>
                </a:solidFill>
              </a:rPr>
              <a:t>chool of Medical Education</a:t>
            </a:r>
          </a:p>
          <a:p>
            <a:pPr algn="ctr"/>
            <a:r>
              <a:rPr lang="en-US" b="1" dirty="0" smtClean="0">
                <a:solidFill>
                  <a:schemeClr val="tx2">
                    <a:lumMod val="75000"/>
                  </a:schemeClr>
                </a:solidFill>
              </a:rPr>
              <a:t>SBMU</a:t>
            </a:r>
            <a:endParaRPr lang="en-US" b="1" dirty="0">
              <a:solidFill>
                <a:schemeClr val="tx2">
                  <a:lumMod val="75000"/>
                </a:schemeClr>
              </a:solidFill>
            </a:endParaRPr>
          </a:p>
        </p:txBody>
      </p:sp>
    </p:spTree>
    <p:extLst>
      <p:ext uri="{BB962C8B-B14F-4D97-AF65-F5344CB8AC3E}">
        <p14:creationId xmlns:p14="http://schemas.microsoft.com/office/powerpoint/2010/main" val="777161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Favorable Risk-Benefit Ratio</a:t>
            </a:r>
            <a:endParaRPr lang="en-US" sz="2800" dirty="0"/>
          </a:p>
        </p:txBody>
      </p:sp>
      <p:sp>
        <p:nvSpPr>
          <p:cNvPr id="3" name="Content Placeholder 2"/>
          <p:cNvSpPr>
            <a:spLocks noGrp="1"/>
          </p:cNvSpPr>
          <p:nvPr>
            <p:ph idx="1"/>
          </p:nvPr>
        </p:nvSpPr>
        <p:spPr>
          <a:xfrm>
            <a:off x="990600" y="2438400"/>
            <a:ext cx="7772400" cy="4114800"/>
          </a:xfrm>
        </p:spPr>
        <p:txBody>
          <a:bodyPr/>
          <a:lstStyle/>
          <a:p>
            <a:pPr>
              <a:lnSpc>
                <a:spcPct val="150000"/>
              </a:lnSpc>
            </a:pPr>
            <a:r>
              <a:rPr lang="en-US" sz="2800" dirty="0" smtClean="0"/>
              <a:t>Minimization of risks, enhancement of potential benefits, risks to the subject are proportionate to the benefits to the subjects and society </a:t>
            </a:r>
          </a:p>
          <a:p>
            <a:pPr marL="0" indent="0">
              <a:lnSpc>
                <a:spcPct val="150000"/>
              </a:lnSpc>
              <a:buNone/>
            </a:pPr>
            <a:endParaRPr lang="en-US" sz="2800" dirty="0"/>
          </a:p>
        </p:txBody>
      </p:sp>
    </p:spTree>
    <p:extLst>
      <p:ext uri="{BB962C8B-B14F-4D97-AF65-F5344CB8AC3E}">
        <p14:creationId xmlns:p14="http://schemas.microsoft.com/office/powerpoint/2010/main" val="3431911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rtl="1"/>
            <a:r>
              <a:rPr lang="fa-IR" sz="2800" dirty="0" smtClean="0">
                <a:cs typeface="B Mitra" pitchFamily="2" charset="-78"/>
              </a:rPr>
              <a:t>برقراری موازنه بین خطرات و فواید، عملی شایع در همه اقدامات بالینی است.</a:t>
            </a:r>
          </a:p>
          <a:p>
            <a:pPr algn="just" rtl="1"/>
            <a:r>
              <a:rPr lang="fa-IR" sz="2800" dirty="0" smtClean="0">
                <a:cs typeface="B Mitra" pitchFamily="2" charset="-78"/>
              </a:rPr>
              <a:t>پذیرفته شده است که میزان معینی از خطر اجتناب ناپذیر است.</a:t>
            </a:r>
          </a:p>
          <a:p>
            <a:pPr algn="just" rtl="1">
              <a:buFont typeface="Wingdings" pitchFamily="2" charset="2"/>
              <a:buChar char="Ø"/>
            </a:pPr>
            <a:r>
              <a:rPr lang="fa-IR" sz="2800" dirty="0" smtClean="0">
                <a:cs typeface="B Mitra" pitchFamily="2" charset="-78"/>
              </a:rPr>
              <a:t>میزان خطر قابل قبول ناشی از اقدام درمانی یا دارو چقدر است؟</a:t>
            </a:r>
          </a:p>
          <a:p>
            <a:pPr algn="just" rtl="1"/>
            <a:r>
              <a:rPr lang="fa-IR" sz="2800" dirty="0" smtClean="0">
                <a:cs typeface="B Mitra" pitchFamily="2" charset="-78"/>
              </a:rPr>
              <a:t>در پژوهش های غیر درمانی بر روی بیمار یا داوطلب سالم، توافق کلی آن است که بیش از حداقل خطر نباشد.</a:t>
            </a:r>
          </a:p>
          <a:p>
            <a:pPr algn="just" rtl="1"/>
            <a:r>
              <a:rPr lang="fa-IR" sz="2800" dirty="0" smtClean="0">
                <a:cs typeface="B Mitra" pitchFamily="2" charset="-78"/>
              </a:rPr>
              <a:t>در پژوهش های درمانی که بیمار ممکن است از درمان نفع شخصی ببرد، حداقل خطر عبارتست از مقداری که بیش از خطر حاصل از مراقبت ارائه شده به بیمار قبل از شرکت در پژوهش نباشد.</a:t>
            </a:r>
            <a:endParaRPr lang="en-US" sz="2800" dirty="0">
              <a:cs typeface="B Mitra" pitchFamily="2" charset="-78"/>
            </a:endParaRPr>
          </a:p>
        </p:txBody>
      </p:sp>
      <p:sp>
        <p:nvSpPr>
          <p:cNvPr id="4" name="Slide Number Placeholder 3"/>
          <p:cNvSpPr>
            <a:spLocks noGrp="1"/>
          </p:cNvSpPr>
          <p:nvPr>
            <p:ph type="sldNum" sz="quarter" idx="12"/>
          </p:nvPr>
        </p:nvSpPr>
        <p:spPr/>
        <p:txBody>
          <a:bodyPr/>
          <a:lstStyle/>
          <a:p>
            <a:fld id="{BAD49562-B08E-46DE-9EB2-AD36EE21F920}" type="slidenum">
              <a:rPr lang="en-US" smtClean="0"/>
              <a:t>11</a:t>
            </a:fld>
            <a:endParaRPr lang="en-US"/>
          </a:p>
        </p:txBody>
      </p:sp>
    </p:spTree>
    <p:extLst>
      <p:ext uri="{BB962C8B-B14F-4D97-AF65-F5344CB8AC3E}">
        <p14:creationId xmlns:p14="http://schemas.microsoft.com/office/powerpoint/2010/main" val="72595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495800"/>
          </a:xfrm>
        </p:spPr>
        <p:txBody>
          <a:bodyPr>
            <a:normAutofit/>
          </a:bodyPr>
          <a:lstStyle/>
          <a:p>
            <a:pPr algn="just" rtl="1"/>
            <a:r>
              <a:rPr lang="fa-IR" sz="2400" dirty="0" smtClean="0">
                <a:cs typeface="B Mitra" pitchFamily="2" charset="-78"/>
              </a:rPr>
              <a:t>در مطالعاتی که دارای گروه شاهد هستند، برخی بیماران ممکن است هیچ داروی سودمندی دریافت نکنند. لازم است که این موضوع به همان نسبت خطر ناشی از درمان با داروی جدید مدنظر باشد.</a:t>
            </a:r>
          </a:p>
          <a:p>
            <a:pPr algn="just" rtl="1"/>
            <a:r>
              <a:rPr lang="fa-IR" sz="2400" dirty="0" smtClean="0">
                <a:cs typeface="B Mitra" pitchFamily="2" charset="-78"/>
              </a:rPr>
              <a:t>خطر را نمی توان بطور کامل ریشه کن کرد اما باید به حداقل رساند.</a:t>
            </a:r>
          </a:p>
          <a:p>
            <a:pPr algn="just" rtl="1">
              <a:buFont typeface="Wingdings" pitchFamily="2" charset="2"/>
              <a:buChar char="Ø"/>
            </a:pPr>
            <a:r>
              <a:rPr lang="fa-IR" sz="2400" dirty="0" smtClean="0">
                <a:cs typeface="B Mitra" pitchFamily="2" charset="-78"/>
              </a:rPr>
              <a:t> </a:t>
            </a:r>
            <a:r>
              <a:rPr lang="fa-IR" sz="2400" dirty="0">
                <a:cs typeface="B Mitra" pitchFamily="2" charset="-78"/>
              </a:rPr>
              <a:t>چ</a:t>
            </a:r>
            <a:r>
              <a:rPr lang="fa-IR" sz="2400" dirty="0" smtClean="0">
                <a:cs typeface="B Mitra" pitchFamily="2" charset="-78"/>
              </a:rPr>
              <a:t>گونه؟</a:t>
            </a:r>
          </a:p>
          <a:p>
            <a:pPr marL="651510" indent="-514350" algn="just" rtl="1">
              <a:buFont typeface="+mj-lt"/>
              <a:buAutoNum type="arabicPeriod"/>
            </a:pPr>
            <a:r>
              <a:rPr lang="fa-IR" sz="2400" dirty="0" smtClean="0">
                <a:cs typeface="B Mitra" pitchFamily="2" charset="-78"/>
              </a:rPr>
              <a:t>استفاده از معیار مناسب برای انتخاب شرکت کنندگان، معیارهای مناسب کنتراندیکاسیون شرکت و یا حذف از پژوهش در صورت لزوم</a:t>
            </a:r>
          </a:p>
          <a:p>
            <a:pPr marL="651510" indent="-514350" algn="just" rtl="1">
              <a:buFont typeface="+mj-lt"/>
              <a:buAutoNum type="arabicPeriod"/>
            </a:pPr>
            <a:r>
              <a:rPr lang="fa-IR" sz="2400" dirty="0" smtClean="0">
                <a:cs typeface="B Mitra" pitchFamily="2" charset="-78"/>
              </a:rPr>
              <a:t>پایش مناسب وضعیت شرکت کنندگان</a:t>
            </a:r>
          </a:p>
          <a:p>
            <a:pPr marL="651510" indent="-514350" algn="just" rtl="1">
              <a:buFont typeface="+mj-lt"/>
              <a:buAutoNum type="arabicPeriod"/>
            </a:pPr>
            <a:r>
              <a:rPr lang="fa-IR" sz="2400" dirty="0" smtClean="0">
                <a:cs typeface="B Mitra" pitchFamily="2" charset="-78"/>
              </a:rPr>
              <a:t>واکنش سریع نسبت به عوارض ناخواسته و گزارش کردن آنها</a:t>
            </a:r>
          </a:p>
          <a:p>
            <a:pPr marL="651510" indent="-514350" algn="just" rtl="1">
              <a:buFont typeface="+mj-lt"/>
              <a:buAutoNum type="arabicPeriod"/>
            </a:pPr>
            <a:r>
              <a:rPr lang="fa-IR" sz="2400" dirty="0" smtClean="0">
                <a:cs typeface="B Mitra" pitchFamily="2" charset="-78"/>
              </a:rPr>
              <a:t>پیگیری درازمدت در صورت احتمال بروز عوارض دیررس</a:t>
            </a:r>
            <a:endParaRPr lang="en-US" sz="2400" dirty="0">
              <a:cs typeface="B Mitra" pitchFamily="2" charset="-78"/>
            </a:endParaRPr>
          </a:p>
        </p:txBody>
      </p:sp>
      <p:sp>
        <p:nvSpPr>
          <p:cNvPr id="4" name="Slide Number Placeholder 3"/>
          <p:cNvSpPr>
            <a:spLocks noGrp="1"/>
          </p:cNvSpPr>
          <p:nvPr>
            <p:ph type="sldNum" sz="quarter" idx="12"/>
          </p:nvPr>
        </p:nvSpPr>
        <p:spPr/>
        <p:txBody>
          <a:bodyPr/>
          <a:lstStyle/>
          <a:p>
            <a:fld id="{BAD49562-B08E-46DE-9EB2-AD36EE21F920}" type="slidenum">
              <a:rPr lang="en-US" smtClean="0"/>
              <a:t>12</a:t>
            </a:fld>
            <a:endParaRPr lang="en-US"/>
          </a:p>
        </p:txBody>
      </p:sp>
    </p:spTree>
    <p:extLst>
      <p:ext uri="{BB962C8B-B14F-4D97-AF65-F5344CB8AC3E}">
        <p14:creationId xmlns:p14="http://schemas.microsoft.com/office/powerpoint/2010/main" val="192281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Independent Review</a:t>
            </a:r>
            <a:endParaRPr lang="en-US" sz="2800" dirty="0"/>
          </a:p>
        </p:txBody>
      </p:sp>
      <p:sp>
        <p:nvSpPr>
          <p:cNvPr id="3" name="Content Placeholder 2"/>
          <p:cNvSpPr>
            <a:spLocks noGrp="1"/>
          </p:cNvSpPr>
          <p:nvPr>
            <p:ph idx="1"/>
          </p:nvPr>
        </p:nvSpPr>
        <p:spPr/>
        <p:txBody>
          <a:bodyPr/>
          <a:lstStyle/>
          <a:p>
            <a:pPr>
              <a:lnSpc>
                <a:spcPct val="150000"/>
              </a:lnSpc>
            </a:pPr>
            <a:r>
              <a:rPr lang="en-US" sz="2800" dirty="0" smtClean="0"/>
              <a:t>Review of the research trial, its proposed subject population, and risk-benefit ratio by individuals unaffiliated to the research.</a:t>
            </a:r>
          </a:p>
          <a:p>
            <a:pPr marL="0" indent="0">
              <a:lnSpc>
                <a:spcPct val="150000"/>
              </a:lnSpc>
              <a:buNone/>
            </a:pPr>
            <a:endParaRPr lang="en-US" sz="2800" dirty="0"/>
          </a:p>
        </p:txBody>
      </p:sp>
    </p:spTree>
    <p:extLst>
      <p:ext uri="{BB962C8B-B14F-4D97-AF65-F5344CB8AC3E}">
        <p14:creationId xmlns:p14="http://schemas.microsoft.com/office/powerpoint/2010/main" val="374989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Informed Consent</a:t>
            </a:r>
            <a:endParaRPr lang="en-US" sz="2800" dirty="0"/>
          </a:p>
        </p:txBody>
      </p:sp>
      <p:sp>
        <p:nvSpPr>
          <p:cNvPr id="3" name="Content Placeholder 2"/>
          <p:cNvSpPr>
            <a:spLocks noGrp="1"/>
          </p:cNvSpPr>
          <p:nvPr>
            <p:ph idx="1"/>
          </p:nvPr>
        </p:nvSpPr>
        <p:spPr>
          <a:xfrm>
            <a:off x="914400" y="2286000"/>
            <a:ext cx="7772400" cy="4114800"/>
          </a:xfrm>
        </p:spPr>
        <p:txBody>
          <a:bodyPr/>
          <a:lstStyle/>
          <a:p>
            <a:pPr algn="just"/>
            <a:r>
              <a:rPr lang="en-US" sz="2800" dirty="0" smtClean="0"/>
              <a:t>Provision of information to subjects about purpose of the research, its procedures, potential risks, benefits, and alternatives, so that the individual understands this information and can make a voluntary decision whether to enroll and continue to participate</a:t>
            </a:r>
          </a:p>
          <a:p>
            <a:pPr marL="0" indent="0" algn="just">
              <a:buNone/>
            </a:pPr>
            <a:endParaRPr lang="en-US" sz="2800" dirty="0"/>
          </a:p>
        </p:txBody>
      </p:sp>
    </p:spTree>
    <p:extLst>
      <p:ext uri="{BB962C8B-B14F-4D97-AF65-F5344CB8AC3E}">
        <p14:creationId xmlns:p14="http://schemas.microsoft.com/office/powerpoint/2010/main" val="106709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8040688" cy="4114800"/>
          </a:xfrm>
        </p:spPr>
        <p:txBody>
          <a:bodyPr/>
          <a:lstStyle/>
          <a:p>
            <a:pPr algn="r" rtl="1">
              <a:buFont typeface="Wingdings" pitchFamily="2" charset="2"/>
              <a:buChar char="Ø"/>
              <a:defRPr/>
            </a:pPr>
            <a:r>
              <a:rPr lang="fa-IR" sz="2800" dirty="0" smtClean="0">
                <a:cs typeface="+mn-cs"/>
              </a:rPr>
              <a:t>توضیح </a:t>
            </a:r>
            <a:r>
              <a:rPr lang="fa-IR" sz="2800" dirty="0" smtClean="0">
                <a:cs typeface="+mn-cs"/>
              </a:rPr>
              <a:t>اهداف پژوهش</a:t>
            </a:r>
            <a:endParaRPr lang="fa-IR" sz="2800" dirty="0" smtClean="0">
              <a:cs typeface="+mn-cs"/>
            </a:endParaRPr>
          </a:p>
          <a:p>
            <a:pPr algn="r" rtl="1">
              <a:buFont typeface="Wingdings" pitchFamily="2" charset="2"/>
              <a:buChar char="Ø"/>
              <a:defRPr/>
            </a:pPr>
            <a:r>
              <a:rPr lang="fa-IR" sz="2800" dirty="0" smtClean="0">
                <a:cs typeface="+mn-cs"/>
              </a:rPr>
              <a:t>توضیح طبیعت وهدف </a:t>
            </a:r>
            <a:r>
              <a:rPr lang="fa-IR" sz="2800" dirty="0" smtClean="0">
                <a:cs typeface="+mn-cs"/>
              </a:rPr>
              <a:t>از </a:t>
            </a:r>
            <a:r>
              <a:rPr lang="fa-IR" sz="2800" dirty="0" smtClean="0">
                <a:cs typeface="+mn-cs"/>
              </a:rPr>
              <a:t>مداخله مدنظر</a:t>
            </a:r>
          </a:p>
          <a:p>
            <a:pPr algn="r" rtl="1">
              <a:buFont typeface="Wingdings" pitchFamily="2" charset="2"/>
              <a:buChar char="Ø"/>
              <a:defRPr/>
            </a:pPr>
            <a:r>
              <a:rPr lang="fa-IR" sz="2800" dirty="0" smtClean="0">
                <a:cs typeface="+mn-cs"/>
              </a:rPr>
              <a:t>توصیف منافع وخطرات </a:t>
            </a:r>
            <a:r>
              <a:rPr lang="fa-IR" sz="2800" dirty="0" smtClean="0">
                <a:cs typeface="+mn-cs"/>
              </a:rPr>
              <a:t>مداخله</a:t>
            </a:r>
            <a:r>
              <a:rPr lang="fa-IR" sz="2800" dirty="0" smtClean="0">
                <a:cs typeface="+mn-cs"/>
              </a:rPr>
              <a:t> پیشنهادی و روش انجام مطالعه.</a:t>
            </a:r>
            <a:endParaRPr lang="fa-IR" sz="2800" dirty="0" smtClean="0">
              <a:cs typeface="+mn-cs"/>
            </a:endParaRPr>
          </a:p>
          <a:p>
            <a:pPr algn="r" rtl="1">
              <a:buFont typeface="Wingdings" pitchFamily="2" charset="2"/>
              <a:buChar char="Ø"/>
              <a:defRPr/>
            </a:pPr>
            <a:r>
              <a:rPr lang="fa-IR" sz="2800" dirty="0" smtClean="0">
                <a:cs typeface="+mn-cs"/>
              </a:rPr>
              <a:t>توضیح </a:t>
            </a:r>
            <a:r>
              <a:rPr lang="fa-IR" sz="2800" dirty="0" smtClean="0">
                <a:cs typeface="+mn-cs"/>
              </a:rPr>
              <a:t>روش های</a:t>
            </a:r>
            <a:r>
              <a:rPr lang="fa-IR" sz="2800" dirty="0" smtClean="0">
                <a:cs typeface="+mn-cs"/>
              </a:rPr>
              <a:t> مختلف </a:t>
            </a:r>
            <a:r>
              <a:rPr lang="fa-IR" sz="2800" dirty="0" smtClean="0">
                <a:cs typeface="+mn-cs"/>
              </a:rPr>
              <a:t>و منافع وخطرات هریک از </a:t>
            </a:r>
            <a:r>
              <a:rPr lang="fa-IR" sz="2800" dirty="0" smtClean="0">
                <a:cs typeface="+mn-cs"/>
              </a:rPr>
              <a:t>آنها.</a:t>
            </a:r>
          </a:p>
          <a:p>
            <a:pPr algn="r" rtl="1">
              <a:buFont typeface="Wingdings" pitchFamily="2" charset="2"/>
              <a:buChar char="Ø"/>
              <a:defRPr/>
            </a:pPr>
            <a:r>
              <a:rPr lang="fa-IR" sz="2800" dirty="0" smtClean="0">
                <a:cs typeface="+mn-cs"/>
              </a:rPr>
              <a:t>انتظار پژوهشگر از شرکت </a:t>
            </a:r>
            <a:r>
              <a:rPr lang="fa-IR" sz="2800" dirty="0">
                <a:cs typeface="+mn-cs"/>
              </a:rPr>
              <a:t>کنندگان در </a:t>
            </a:r>
            <a:r>
              <a:rPr lang="fa-IR" sz="2800" dirty="0" smtClean="0">
                <a:cs typeface="+mn-cs"/>
              </a:rPr>
              <a:t>پژوهش </a:t>
            </a:r>
            <a:r>
              <a:rPr lang="fa-IR" sz="2800" dirty="0">
                <a:cs typeface="+mn-cs"/>
              </a:rPr>
              <a:t>شامل تمامی عوارض قابل پیش بینی، زمان خاتمه مداخله یا خروج از </a:t>
            </a:r>
            <a:r>
              <a:rPr lang="fa-IR" sz="2800" dirty="0" smtClean="0">
                <a:cs typeface="+mn-cs"/>
              </a:rPr>
              <a:t>مطالعه.</a:t>
            </a:r>
            <a:endParaRPr lang="fa-IR" sz="2800" dirty="0" smtClean="0">
              <a:cs typeface="+mn-cs"/>
            </a:endParaRPr>
          </a:p>
          <a:p>
            <a:pPr algn="r" rtl="1">
              <a:buFont typeface="Wingdings" pitchFamily="2" charset="2"/>
              <a:buChar char="Ø"/>
              <a:defRPr/>
            </a:pPr>
            <a:r>
              <a:rPr lang="fa-IR" sz="2800" dirty="0" smtClean="0">
                <a:cs typeface="+mn-cs"/>
              </a:rPr>
              <a:t>تاثیر شرکت در پژوهش برشیوه زندگی شرکت کننده در پژوهش.</a:t>
            </a:r>
            <a:endParaRPr lang="fa-IR" sz="2800" dirty="0" smtClean="0">
              <a:cs typeface="+mn-cs"/>
            </a:endParaRPr>
          </a:p>
          <a:p>
            <a:pPr lvl="0" algn="just" rtl="1">
              <a:buClr>
                <a:srgbClr val="3333CC"/>
              </a:buClr>
              <a:buFont typeface="Wingdings" pitchFamily="2" charset="2"/>
              <a:buChar char="Ø"/>
            </a:pPr>
            <a:r>
              <a:rPr lang="fa-IR" sz="2800" dirty="0" smtClean="0">
                <a:solidFill>
                  <a:srgbClr val="000000"/>
                </a:solidFill>
                <a:cs typeface="+mn-cs"/>
              </a:rPr>
              <a:t>چنانچه </a:t>
            </a:r>
            <a:r>
              <a:rPr lang="fa-IR" sz="2800" dirty="0">
                <a:solidFill>
                  <a:srgbClr val="000000"/>
                </a:solidFill>
                <a:cs typeface="+mn-cs"/>
              </a:rPr>
              <a:t>مطالعه گروه دریافت کننده دارونما دارد این موضوع باید به اطلاع شرکت کنندگان رسانده شود</a:t>
            </a:r>
            <a:r>
              <a:rPr lang="fa-IR" sz="2800" dirty="0" smtClean="0">
                <a:solidFill>
                  <a:srgbClr val="000000"/>
                </a:solidFill>
                <a:cs typeface="+mn-cs"/>
              </a:rPr>
              <a:t>.</a:t>
            </a:r>
          </a:p>
          <a:p>
            <a:pPr lvl="0" algn="just" rtl="1">
              <a:buClr>
                <a:srgbClr val="3333CC"/>
              </a:buClr>
              <a:buFont typeface="Wingdings" pitchFamily="2" charset="2"/>
              <a:buChar char="Ø"/>
            </a:pPr>
            <a:r>
              <a:rPr lang="fa-IR" sz="2800" dirty="0" smtClean="0">
                <a:solidFill>
                  <a:srgbClr val="000000"/>
                </a:solidFill>
                <a:cs typeface="+mn-cs"/>
              </a:rPr>
              <a:t>شماره تماس فرد مسئول پژوهش و کمیته اخلاق در پژوهش ارزیابی کننده طرح.</a:t>
            </a:r>
          </a:p>
        </p:txBody>
      </p:sp>
      <p:sp>
        <p:nvSpPr>
          <p:cNvPr id="4" name="Title 1"/>
          <p:cNvSpPr>
            <a:spLocks noGrp="1"/>
          </p:cNvSpPr>
          <p:nvPr>
            <p:ph type="title"/>
          </p:nvPr>
        </p:nvSpPr>
        <p:spPr>
          <a:xfrm>
            <a:off x="1150938" y="381000"/>
            <a:ext cx="7793037" cy="1143000"/>
          </a:xfrm>
        </p:spPr>
        <p:txBody>
          <a:bodyPr/>
          <a:lstStyle/>
          <a:p>
            <a:pPr algn="r" rtl="1"/>
            <a:r>
              <a:rPr lang="fa-IR" dirty="0" smtClean="0">
                <a:effectLst/>
                <a:cs typeface="+mj-cs"/>
              </a:rPr>
              <a:t>چه نکاتی باید </a:t>
            </a:r>
            <a:r>
              <a:rPr lang="fa-IR" dirty="0" smtClean="0">
                <a:effectLst/>
                <a:cs typeface="+mj-cs"/>
              </a:rPr>
              <a:t>در رضایت آگاهانه ذکر شود:</a:t>
            </a:r>
            <a:endParaRPr lang="en-US" dirty="0">
              <a:effectLst/>
              <a:cs typeface="+mj-cs"/>
            </a:endParaRPr>
          </a:p>
        </p:txBody>
      </p:sp>
    </p:spTree>
    <p:extLst>
      <p:ext uri="{BB962C8B-B14F-4D97-AF65-F5344CB8AC3E}">
        <p14:creationId xmlns:p14="http://schemas.microsoft.com/office/powerpoint/2010/main" val="820422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mj-cs"/>
              </a:rPr>
              <a:t>توجه به نکات زیر مهم است:</a:t>
            </a:r>
            <a:endParaRPr lang="en-US" dirty="0">
              <a:cs typeface="+mj-cs"/>
            </a:endParaRPr>
          </a:p>
        </p:txBody>
      </p:sp>
      <p:sp>
        <p:nvSpPr>
          <p:cNvPr id="3" name="Content Placeholder 2"/>
          <p:cNvSpPr>
            <a:spLocks noGrp="1"/>
          </p:cNvSpPr>
          <p:nvPr>
            <p:ph idx="1"/>
          </p:nvPr>
        </p:nvSpPr>
        <p:spPr/>
        <p:txBody>
          <a:bodyPr>
            <a:normAutofit/>
          </a:bodyPr>
          <a:lstStyle/>
          <a:p>
            <a:pPr lvl="0" algn="just" rtl="1">
              <a:lnSpc>
                <a:spcPct val="150000"/>
              </a:lnSpc>
              <a:buClr>
                <a:srgbClr val="3333CC"/>
              </a:buClr>
              <a:buFont typeface="Wingdings" pitchFamily="2" charset="2"/>
              <a:buChar char="Ø"/>
            </a:pPr>
            <a:r>
              <a:rPr lang="fa-IR" sz="2800" dirty="0" smtClean="0">
                <a:solidFill>
                  <a:srgbClr val="000000"/>
                </a:solidFill>
                <a:cs typeface="+mn-cs"/>
              </a:rPr>
              <a:t>اطمینان از محرمانه ماندن اطلاعات شرکت کنندگان در پژوهش. </a:t>
            </a:r>
          </a:p>
          <a:p>
            <a:pPr lvl="0" algn="just" rtl="1">
              <a:lnSpc>
                <a:spcPct val="150000"/>
              </a:lnSpc>
              <a:buClr>
                <a:srgbClr val="3333CC"/>
              </a:buClr>
              <a:buFont typeface="Wingdings" pitchFamily="2" charset="2"/>
              <a:buChar char="Ø"/>
            </a:pPr>
            <a:r>
              <a:rPr lang="fa-IR" sz="2800" dirty="0" smtClean="0">
                <a:solidFill>
                  <a:srgbClr val="000000"/>
                </a:solidFill>
                <a:cs typeface="+mn-cs"/>
              </a:rPr>
              <a:t>اطمینان </a:t>
            </a:r>
            <a:r>
              <a:rPr lang="fa-IR" sz="2800" dirty="0">
                <a:solidFill>
                  <a:srgbClr val="000000"/>
                </a:solidFill>
                <a:cs typeface="+mn-cs"/>
              </a:rPr>
              <a:t>از درک مطالب توضیح داده </a:t>
            </a:r>
            <a:r>
              <a:rPr lang="fa-IR" sz="2800" dirty="0" smtClean="0">
                <a:solidFill>
                  <a:srgbClr val="000000"/>
                </a:solidFill>
                <a:cs typeface="+mn-cs"/>
              </a:rPr>
              <a:t>شده به شرکت کننده در پژوهش.</a:t>
            </a:r>
            <a:endParaRPr lang="fa-IR" sz="2800" dirty="0">
              <a:solidFill>
                <a:srgbClr val="000000"/>
              </a:solidFill>
              <a:cs typeface="+mn-cs"/>
            </a:endParaRPr>
          </a:p>
          <a:p>
            <a:pPr lvl="0" algn="just" rtl="1">
              <a:lnSpc>
                <a:spcPct val="150000"/>
              </a:lnSpc>
              <a:buClr>
                <a:srgbClr val="3333CC"/>
              </a:buClr>
              <a:buFont typeface="Wingdings" pitchFamily="2" charset="2"/>
              <a:buChar char="Ø"/>
            </a:pPr>
            <a:r>
              <a:rPr lang="fa-IR" sz="2800" dirty="0" smtClean="0">
                <a:solidFill>
                  <a:srgbClr val="000000"/>
                </a:solidFill>
                <a:cs typeface="+mn-cs"/>
              </a:rPr>
              <a:t>تاکید بر و اطمینان از، آزادانه </a:t>
            </a:r>
            <a:r>
              <a:rPr lang="fa-IR" sz="2800" dirty="0">
                <a:solidFill>
                  <a:srgbClr val="000000"/>
                </a:solidFill>
                <a:cs typeface="+mn-cs"/>
              </a:rPr>
              <a:t>بودن انتخاب فرد برای شرکت در مطالعه </a:t>
            </a:r>
            <a:r>
              <a:rPr lang="fa-IR" sz="2800" dirty="0" smtClean="0">
                <a:solidFill>
                  <a:srgbClr val="000000"/>
                </a:solidFill>
                <a:cs typeface="+mn-cs"/>
              </a:rPr>
              <a:t>به ویژه زمانی </a:t>
            </a:r>
            <a:r>
              <a:rPr lang="fa-IR" sz="2800" dirty="0">
                <a:solidFill>
                  <a:srgbClr val="000000"/>
                </a:solidFill>
                <a:cs typeface="+mn-cs"/>
              </a:rPr>
              <a:t>که پزشک معالج خود پژوهشگر </a:t>
            </a:r>
            <a:r>
              <a:rPr lang="fa-IR" sz="2800" dirty="0" smtClean="0">
                <a:solidFill>
                  <a:srgbClr val="000000"/>
                </a:solidFill>
                <a:cs typeface="+mn-cs"/>
              </a:rPr>
              <a:t>است.</a:t>
            </a:r>
          </a:p>
          <a:p>
            <a:pPr lvl="0" algn="just" rtl="1">
              <a:lnSpc>
                <a:spcPct val="150000"/>
              </a:lnSpc>
              <a:buClr>
                <a:srgbClr val="3333CC"/>
              </a:buClr>
              <a:buFont typeface="Wingdings" pitchFamily="2" charset="2"/>
              <a:buChar char="Ø"/>
            </a:pPr>
            <a:r>
              <a:rPr lang="fa-IR" sz="2800" dirty="0" smtClean="0">
                <a:solidFill>
                  <a:srgbClr val="000000"/>
                </a:solidFill>
                <a:cs typeface="+mn-cs"/>
              </a:rPr>
              <a:t>ارائه نتایج مربوط به شرکت کنندگان در پژوهش در صورت تمایل آنها.</a:t>
            </a:r>
            <a:endParaRPr lang="en-US" sz="2800" dirty="0">
              <a:solidFill>
                <a:srgbClr val="000000"/>
              </a:solidFill>
              <a:cs typeface="+mn-cs"/>
            </a:endParaRPr>
          </a:p>
          <a:p>
            <a:pPr algn="just" rtl="1">
              <a:lnSpc>
                <a:spcPct val="150000"/>
              </a:lnSpc>
              <a:buNone/>
            </a:pPr>
            <a:endParaRPr lang="en-US" sz="2800" dirty="0" smtClean="0">
              <a:cs typeface="+mn-cs"/>
            </a:endParaRPr>
          </a:p>
        </p:txBody>
      </p:sp>
    </p:spTree>
    <p:extLst>
      <p:ext uri="{BB962C8B-B14F-4D97-AF65-F5344CB8AC3E}">
        <p14:creationId xmlns:p14="http://schemas.microsoft.com/office/powerpoint/2010/main" val="200930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Respect for Potential and Enrolled Subjects</a:t>
            </a:r>
            <a:endParaRPr lang="en-US" sz="2800" dirty="0"/>
          </a:p>
        </p:txBody>
      </p:sp>
      <p:sp>
        <p:nvSpPr>
          <p:cNvPr id="3" name="Content Placeholder 2"/>
          <p:cNvSpPr>
            <a:spLocks noGrp="1"/>
          </p:cNvSpPr>
          <p:nvPr>
            <p:ph idx="1"/>
          </p:nvPr>
        </p:nvSpPr>
        <p:spPr/>
        <p:txBody>
          <a:bodyPr>
            <a:noAutofit/>
          </a:bodyPr>
          <a:lstStyle/>
          <a:p>
            <a:pPr marL="514350" indent="-514350">
              <a:lnSpc>
                <a:spcPct val="150000"/>
              </a:lnSpc>
              <a:buFont typeface="+mj-lt"/>
              <a:buAutoNum type="arabicPeriod"/>
            </a:pPr>
            <a:r>
              <a:rPr lang="en-US" sz="2600" dirty="0" smtClean="0"/>
              <a:t>Permitting </a:t>
            </a:r>
            <a:r>
              <a:rPr lang="en-US" sz="2600" dirty="0" smtClean="0"/>
              <a:t>withdrawal from the research</a:t>
            </a:r>
          </a:p>
          <a:p>
            <a:pPr marL="514350" indent="-514350">
              <a:lnSpc>
                <a:spcPct val="150000"/>
              </a:lnSpc>
              <a:buFont typeface="+mj-lt"/>
              <a:buAutoNum type="arabicPeriod"/>
            </a:pPr>
            <a:r>
              <a:rPr lang="en-US" sz="2600" dirty="0" smtClean="0"/>
              <a:t>Protecting privacy through confidentiality</a:t>
            </a:r>
          </a:p>
          <a:p>
            <a:pPr marL="514350" indent="-514350">
              <a:lnSpc>
                <a:spcPct val="150000"/>
              </a:lnSpc>
              <a:buFont typeface="+mj-lt"/>
              <a:buAutoNum type="arabicPeriod"/>
            </a:pPr>
            <a:r>
              <a:rPr lang="en-US" sz="2600" dirty="0" smtClean="0"/>
              <a:t>Informing participants of newly discovered risks or benefits</a:t>
            </a:r>
          </a:p>
          <a:p>
            <a:pPr marL="514350" indent="-514350">
              <a:lnSpc>
                <a:spcPct val="150000"/>
              </a:lnSpc>
              <a:buFont typeface="+mj-lt"/>
              <a:buAutoNum type="arabicPeriod"/>
            </a:pPr>
            <a:r>
              <a:rPr lang="en-US" sz="2600" dirty="0" smtClean="0"/>
              <a:t>Informing participants of results of clinical research</a:t>
            </a:r>
          </a:p>
          <a:p>
            <a:pPr marL="514350" indent="-514350">
              <a:lnSpc>
                <a:spcPct val="150000"/>
              </a:lnSpc>
              <a:buFont typeface="+mj-lt"/>
              <a:buAutoNum type="arabicPeriod"/>
            </a:pPr>
            <a:r>
              <a:rPr lang="en-US" sz="2600" dirty="0" smtClean="0"/>
              <a:t>Maintaining welfare of participants</a:t>
            </a:r>
          </a:p>
          <a:p>
            <a:pPr>
              <a:lnSpc>
                <a:spcPct val="150000"/>
              </a:lnSpc>
            </a:pPr>
            <a:endParaRPr lang="en-US" sz="2600" dirty="0"/>
          </a:p>
          <a:p>
            <a:pPr marL="0" indent="0">
              <a:lnSpc>
                <a:spcPct val="150000"/>
              </a:lnSpc>
              <a:buNone/>
            </a:pPr>
            <a:endParaRPr lang="en-US" sz="2600" dirty="0"/>
          </a:p>
        </p:txBody>
      </p:sp>
    </p:spTree>
    <p:extLst>
      <p:ext uri="{BB962C8B-B14F-4D97-AF65-F5344CB8AC3E}">
        <p14:creationId xmlns:p14="http://schemas.microsoft.com/office/powerpoint/2010/main" val="318855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Are these ethical requirements necessary and sufficient?</a:t>
            </a:r>
            <a:endParaRPr lang="en-US" sz="2400" dirty="0"/>
          </a:p>
        </p:txBody>
      </p:sp>
      <p:sp>
        <p:nvSpPr>
          <p:cNvPr id="3" name="Content Placeholder 2"/>
          <p:cNvSpPr>
            <a:spLocks noGrp="1"/>
          </p:cNvSpPr>
          <p:nvPr>
            <p:ph idx="1"/>
          </p:nvPr>
        </p:nvSpPr>
        <p:spPr>
          <a:xfrm>
            <a:off x="457200" y="2209800"/>
            <a:ext cx="8229600" cy="5029200"/>
          </a:xfrm>
        </p:spPr>
        <p:txBody>
          <a:bodyPr>
            <a:normAutofit/>
          </a:bodyPr>
          <a:lstStyle/>
          <a:p>
            <a:pPr>
              <a:lnSpc>
                <a:spcPct val="150000"/>
              </a:lnSpc>
            </a:pPr>
            <a:r>
              <a:rPr lang="en-US" sz="2600" dirty="0" smtClean="0"/>
              <a:t>Value, validity, fair subject selection and respect for participants are all necessary.</a:t>
            </a:r>
          </a:p>
          <a:p>
            <a:pPr>
              <a:lnSpc>
                <a:spcPct val="150000"/>
              </a:lnSpc>
            </a:pPr>
            <a:r>
              <a:rPr lang="en-US" sz="2600" dirty="0" smtClean="0"/>
              <a:t>Clinical research that neglected or violated any of these requirements would be unethical.</a:t>
            </a:r>
          </a:p>
          <a:p>
            <a:pPr>
              <a:lnSpc>
                <a:spcPct val="150000"/>
              </a:lnSpc>
            </a:pPr>
            <a:r>
              <a:rPr lang="en-US" sz="2600" dirty="0" smtClean="0"/>
              <a:t>Independent review and informed consent are procedural requirements</a:t>
            </a:r>
            <a:r>
              <a:rPr lang="en-US" sz="2600" dirty="0" smtClean="0"/>
              <a:t>.</a:t>
            </a:r>
            <a:endParaRPr lang="en-US" sz="2600" dirty="0" smtClean="0"/>
          </a:p>
        </p:txBody>
      </p:sp>
    </p:spTree>
    <p:extLst>
      <p:ext uri="{BB962C8B-B14F-4D97-AF65-F5344CB8AC3E}">
        <p14:creationId xmlns:p14="http://schemas.microsoft.com/office/powerpoint/2010/main" val="13209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200400"/>
            <a:ext cx="7772400" cy="2590800"/>
          </a:xfrm>
        </p:spPr>
        <p:txBody>
          <a:bodyPr/>
          <a:lstStyle/>
          <a:p>
            <a:pPr marL="0" indent="0" algn="ctr" rtl="1"/>
            <a:r>
              <a:rPr lang="fa-IR" dirty="0">
                <a:cs typeface="+mj-cs"/>
              </a:rPr>
              <a:t>راهنماي عمومي اخلاق در پژوهشهاي علوم پزشکي</a:t>
            </a:r>
            <a:br>
              <a:rPr lang="fa-IR" dirty="0">
                <a:cs typeface="+mj-cs"/>
              </a:rPr>
            </a:br>
            <a:r>
              <a:rPr lang="fa-IR" dirty="0">
                <a:cs typeface="+mj-cs"/>
              </a:rPr>
              <a:t>داراي آزمودني انساني در جمهوري اسلامي </a:t>
            </a:r>
            <a:r>
              <a:rPr lang="fa-IR" dirty="0" smtClean="0">
                <a:cs typeface="+mj-cs"/>
              </a:rPr>
              <a:t>ايران</a:t>
            </a:r>
            <a:br>
              <a:rPr lang="fa-IR" dirty="0" smtClean="0">
                <a:cs typeface="+mj-cs"/>
              </a:rPr>
            </a:br>
            <a:r>
              <a:rPr lang="fa-IR" dirty="0">
                <a:cs typeface="+mj-cs"/>
              </a:rPr>
              <a:t/>
            </a:r>
            <a:br>
              <a:rPr lang="fa-IR" dirty="0">
                <a:cs typeface="+mj-cs"/>
              </a:rPr>
            </a:br>
            <a:r>
              <a:rPr lang="fa-IR" dirty="0" smtClean="0">
                <a:cs typeface="+mj-cs"/>
              </a:rPr>
              <a:t/>
            </a:r>
            <a:br>
              <a:rPr lang="fa-IR" dirty="0" smtClean="0">
                <a:cs typeface="+mj-cs"/>
              </a:rPr>
            </a:br>
            <a:r>
              <a:rPr lang="en-US" sz="1200" b="0" dirty="0" smtClean="0">
                <a:cs typeface="+mj-cs"/>
                <a:hlinkClick r:id="rId2" action="ppaction://hlinkfile"/>
              </a:rPr>
              <a:t>general.pdf</a:t>
            </a:r>
            <a:endParaRPr lang="en-US" sz="1200" b="0" dirty="0">
              <a:cs typeface="+mj-cs"/>
            </a:endParaRPr>
          </a:p>
        </p:txBody>
      </p:sp>
    </p:spTree>
    <p:extLst>
      <p:ext uri="{BB962C8B-B14F-4D97-AF65-F5344CB8AC3E}">
        <p14:creationId xmlns:p14="http://schemas.microsoft.com/office/powerpoint/2010/main" val="570797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2688" y="2286000"/>
            <a:ext cx="7772400" cy="4114800"/>
          </a:xfrm>
        </p:spPr>
        <p:txBody>
          <a:bodyPr/>
          <a:lstStyle/>
          <a:p>
            <a:r>
              <a:rPr lang="en-US" sz="2800" dirty="0" smtClean="0"/>
              <a:t>What makes a research involving human subjects ethical?</a:t>
            </a:r>
            <a:endParaRPr lang="en-US" sz="2800" dirty="0"/>
          </a:p>
        </p:txBody>
      </p:sp>
    </p:spTree>
    <p:extLst>
      <p:ext uri="{BB962C8B-B14F-4D97-AF65-F5344CB8AC3E}">
        <p14:creationId xmlns:p14="http://schemas.microsoft.com/office/powerpoint/2010/main" val="2889244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76200"/>
            <a:ext cx="7793037" cy="1143000"/>
          </a:xfrm>
        </p:spPr>
        <p:txBody>
          <a:bodyPr/>
          <a:lstStyle/>
          <a:p>
            <a:pPr algn="r" rtl="1"/>
            <a:r>
              <a:rPr lang="fa-IR" dirty="0" smtClean="0">
                <a:cs typeface="+mj-cs"/>
              </a:rPr>
              <a:t>راهنماهای اختصاصی </a:t>
            </a:r>
            <a:endParaRPr lang="en-US" dirty="0">
              <a:cs typeface="+mj-cs"/>
            </a:endParaRPr>
          </a:p>
        </p:txBody>
      </p:sp>
      <p:sp>
        <p:nvSpPr>
          <p:cNvPr id="3" name="Content Placeholder 2"/>
          <p:cNvSpPr>
            <a:spLocks noGrp="1"/>
          </p:cNvSpPr>
          <p:nvPr>
            <p:ph idx="1"/>
          </p:nvPr>
        </p:nvSpPr>
        <p:spPr>
          <a:xfrm>
            <a:off x="914400" y="1066800"/>
            <a:ext cx="7772400" cy="4114800"/>
          </a:xfrm>
        </p:spPr>
        <p:txBody>
          <a:bodyPr/>
          <a:lstStyle/>
          <a:p>
            <a:pPr marL="514350" indent="-514350" algn="just" rtl="1">
              <a:buFont typeface="+mj-lt"/>
              <a:buAutoNum type="arabicPeriod"/>
            </a:pPr>
            <a:r>
              <a:rPr lang="fa-IR" dirty="0">
                <a:cs typeface="+mn-cs"/>
              </a:rPr>
              <a:t>راهنماي اخلاقي کارآزماييهاي </a:t>
            </a:r>
            <a:r>
              <a:rPr lang="fa-IR" dirty="0" smtClean="0">
                <a:cs typeface="+mn-cs"/>
              </a:rPr>
              <a:t>باليني</a:t>
            </a:r>
          </a:p>
          <a:p>
            <a:pPr marL="514350" indent="-514350" algn="just" rtl="1">
              <a:buFont typeface="+mj-lt"/>
              <a:buAutoNum type="arabicPeriod"/>
            </a:pPr>
            <a:r>
              <a:rPr lang="fa-IR" dirty="0">
                <a:cs typeface="+mn-cs"/>
              </a:rPr>
              <a:t>راهنماي اخلاقي پژوهش بر گامت و </a:t>
            </a:r>
            <a:r>
              <a:rPr lang="fa-IR" dirty="0" smtClean="0">
                <a:cs typeface="+mn-cs"/>
              </a:rPr>
              <a:t>رويان</a:t>
            </a:r>
          </a:p>
          <a:p>
            <a:pPr marL="514350" indent="-514350" algn="just" rtl="1">
              <a:buFont typeface="+mj-lt"/>
              <a:buAutoNum type="arabicPeriod"/>
            </a:pPr>
            <a:r>
              <a:rPr lang="fa-IR" dirty="0">
                <a:cs typeface="+mn-cs"/>
              </a:rPr>
              <a:t>راهنماي اخلاقي پژوهشهاي ژنتيک </a:t>
            </a:r>
            <a:r>
              <a:rPr lang="fa-IR" dirty="0" smtClean="0">
                <a:cs typeface="+mn-cs"/>
              </a:rPr>
              <a:t>پزشکي</a:t>
            </a:r>
          </a:p>
          <a:p>
            <a:pPr marL="514350" indent="-514350" algn="just" rtl="1">
              <a:buFont typeface="+mj-lt"/>
              <a:buAutoNum type="arabicPeriod"/>
            </a:pPr>
            <a:r>
              <a:rPr lang="fa-IR" dirty="0" smtClean="0">
                <a:cs typeface="+mn-cs"/>
              </a:rPr>
              <a:t>راهنمای اختصاصی پژوهش های علوم پزشکی مرتبط با </a:t>
            </a:r>
            <a:r>
              <a:rPr lang="en-US" dirty="0" smtClean="0">
                <a:cs typeface="+mn-cs"/>
              </a:rPr>
              <a:t>HIV/AIDS</a:t>
            </a:r>
          </a:p>
          <a:p>
            <a:pPr marL="514350" indent="-514350" algn="just" rtl="1">
              <a:buFont typeface="+mj-lt"/>
              <a:buAutoNum type="arabicPeriod"/>
            </a:pPr>
            <a:r>
              <a:rPr lang="fa-IR" dirty="0">
                <a:cs typeface="+mn-cs"/>
              </a:rPr>
              <a:t>راهنماي اخلاقي پژوهش با سلولهاي </a:t>
            </a:r>
            <a:r>
              <a:rPr lang="fa-IR" dirty="0" smtClean="0">
                <a:cs typeface="+mn-cs"/>
              </a:rPr>
              <a:t>بنيادي</a:t>
            </a:r>
            <a:endParaRPr lang="en-US" dirty="0" smtClean="0">
              <a:cs typeface="+mn-cs"/>
            </a:endParaRPr>
          </a:p>
          <a:p>
            <a:pPr marL="514350" indent="-514350" algn="just" rtl="1">
              <a:buFont typeface="+mj-lt"/>
              <a:buAutoNum type="arabicPeriod"/>
            </a:pPr>
            <a:r>
              <a:rPr lang="fa-IR" dirty="0">
                <a:cs typeface="+mn-cs"/>
              </a:rPr>
              <a:t>راهنماي اخلاقي پژوهش بر گروههاي </a:t>
            </a:r>
            <a:r>
              <a:rPr lang="fa-IR" dirty="0" smtClean="0">
                <a:cs typeface="+mn-cs"/>
              </a:rPr>
              <a:t>آسيب</a:t>
            </a:r>
            <a:r>
              <a:rPr lang="en-US" dirty="0" smtClean="0">
                <a:cs typeface="+mn-cs"/>
              </a:rPr>
              <a:t> </a:t>
            </a:r>
            <a:r>
              <a:rPr lang="fa-IR" dirty="0" smtClean="0">
                <a:cs typeface="+mn-cs"/>
              </a:rPr>
              <a:t>پذير</a:t>
            </a:r>
            <a:endParaRPr lang="en-US" dirty="0" smtClean="0">
              <a:cs typeface="+mn-cs"/>
            </a:endParaRPr>
          </a:p>
          <a:p>
            <a:pPr marL="514350" indent="-514350" algn="just" rtl="1">
              <a:buFont typeface="+mj-lt"/>
              <a:buAutoNum type="arabicPeriod"/>
            </a:pPr>
            <a:r>
              <a:rPr lang="fa-IR" dirty="0">
                <a:cs typeface="+mn-cs"/>
              </a:rPr>
              <a:t>راهنماي اخلاقي پژوهش بر </a:t>
            </a:r>
            <a:r>
              <a:rPr lang="fa-IR" dirty="0" smtClean="0">
                <a:cs typeface="+mn-cs"/>
              </a:rPr>
              <a:t>حيوانات</a:t>
            </a:r>
            <a:endParaRPr lang="en-US" dirty="0" smtClean="0">
              <a:cs typeface="+mn-cs"/>
            </a:endParaRPr>
          </a:p>
          <a:p>
            <a:pPr marL="514350" indent="-514350" algn="just" rtl="1">
              <a:buFont typeface="+mj-lt"/>
              <a:buAutoNum type="arabicPeriod"/>
            </a:pPr>
            <a:r>
              <a:rPr lang="fa-IR" dirty="0">
                <a:cs typeface="+mn-cs"/>
              </a:rPr>
              <a:t>راهنماي اخلاقي پژوهش هاي پيوند عضو و </a:t>
            </a:r>
            <a:r>
              <a:rPr lang="fa-IR" dirty="0" smtClean="0">
                <a:cs typeface="+mn-cs"/>
              </a:rPr>
              <a:t>بافت</a:t>
            </a:r>
            <a:endParaRPr lang="en-US" dirty="0" smtClean="0">
              <a:cs typeface="+mn-cs"/>
            </a:endParaRPr>
          </a:p>
          <a:p>
            <a:pPr marL="514350" indent="-514350" algn="just" rtl="1">
              <a:buFont typeface="+mj-lt"/>
              <a:buAutoNum type="arabicPeriod"/>
            </a:pPr>
            <a:r>
              <a:rPr lang="fa-IR" dirty="0" smtClean="0">
                <a:cs typeface="+mn-cs"/>
              </a:rPr>
              <a:t>راهنمای کشوری اخلاق در انتشار آثار پژوهشی علوم پزشکی</a:t>
            </a:r>
            <a:endParaRPr lang="en-US" dirty="0">
              <a:cs typeface="+mn-cs"/>
            </a:endParaRPr>
          </a:p>
        </p:txBody>
      </p:sp>
    </p:spTree>
    <p:extLst>
      <p:ext uri="{BB962C8B-B14F-4D97-AF65-F5344CB8AC3E}">
        <p14:creationId xmlns:p14="http://schemas.microsoft.com/office/powerpoint/2010/main" val="1248063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27237"/>
            <a:ext cx="8229600" cy="4525963"/>
          </a:xfrm>
        </p:spPr>
        <p:txBody>
          <a:bodyPr/>
          <a:lstStyle/>
          <a:p>
            <a:pPr marL="0" indent="0" algn="ctr">
              <a:buNone/>
            </a:pPr>
            <a:r>
              <a:rPr lang="fa-IR" dirty="0" smtClean="0">
                <a:cs typeface="+mj-cs"/>
              </a:rPr>
              <a:t>از توجه شما متشکرم</a:t>
            </a:r>
          </a:p>
          <a:p>
            <a:pPr marL="0" indent="0">
              <a:buNone/>
            </a:pPr>
            <a:r>
              <a:rPr lang="fa-IR" dirty="0" smtClean="0">
                <a:cs typeface="+mj-cs"/>
              </a:rPr>
              <a:t> </a:t>
            </a:r>
            <a:endParaRPr lang="en-US" dirty="0">
              <a:cs typeface="+mj-cs"/>
            </a:endParaRPr>
          </a:p>
        </p:txBody>
      </p:sp>
    </p:spTree>
    <p:extLst>
      <p:ext uri="{BB962C8B-B14F-4D97-AF65-F5344CB8AC3E}">
        <p14:creationId xmlns:p14="http://schemas.microsoft.com/office/powerpoint/2010/main" val="783612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Research and producing knowledge is a social good.</a:t>
            </a:r>
          </a:p>
          <a:p>
            <a:endParaRPr lang="en-US" sz="2800" dirty="0"/>
          </a:p>
          <a:p>
            <a:pPr marL="109728" indent="0">
              <a:buNone/>
            </a:pPr>
            <a:endParaRPr lang="en-US" sz="2800" dirty="0" smtClean="0"/>
          </a:p>
          <a:p>
            <a:r>
              <a:rPr lang="en-US" sz="2800" dirty="0" smtClean="0"/>
              <a:t>Are the participant at risk?</a:t>
            </a:r>
            <a:endParaRPr lang="en-US" sz="2800" dirty="0"/>
          </a:p>
        </p:txBody>
      </p:sp>
    </p:spTree>
    <p:extLst>
      <p:ext uri="{BB962C8B-B14F-4D97-AF65-F5344CB8AC3E}">
        <p14:creationId xmlns:p14="http://schemas.microsoft.com/office/powerpoint/2010/main" val="217981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sz="2800" dirty="0" smtClean="0"/>
              <a:t>The main sources of guidance on the ethical conduct of research </a:t>
            </a:r>
            <a:r>
              <a:rPr lang="en-US" sz="2800" dirty="0" smtClean="0"/>
              <a:t> </a:t>
            </a:r>
            <a:r>
              <a:rPr lang="en-US" sz="2800" dirty="0" smtClean="0"/>
              <a:t>were written in response to specific events. </a:t>
            </a:r>
            <a:endParaRPr lang="en-US" sz="2800" dirty="0"/>
          </a:p>
        </p:txBody>
      </p:sp>
    </p:spTree>
    <p:extLst>
      <p:ext uri="{BB962C8B-B14F-4D97-AF65-F5344CB8AC3E}">
        <p14:creationId xmlns:p14="http://schemas.microsoft.com/office/powerpoint/2010/main" val="4242911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Guidelines </a:t>
            </a:r>
            <a:endParaRPr lang="en-US" sz="2800" dirty="0"/>
          </a:p>
        </p:txBody>
      </p:sp>
      <p:sp>
        <p:nvSpPr>
          <p:cNvPr id="3" name="Content Placeholder 2"/>
          <p:cNvSpPr>
            <a:spLocks noGrp="1"/>
          </p:cNvSpPr>
          <p:nvPr>
            <p:ph idx="1"/>
          </p:nvPr>
        </p:nvSpPr>
        <p:spPr/>
        <p:txBody>
          <a:bodyPr/>
          <a:lstStyle/>
          <a:p>
            <a:r>
              <a:rPr lang="en-US" sz="2800" dirty="0" smtClean="0"/>
              <a:t>Nuremberg Codes 1947</a:t>
            </a:r>
          </a:p>
          <a:p>
            <a:r>
              <a:rPr lang="en-US" sz="2800" dirty="0" smtClean="0"/>
              <a:t>Declaration of Helsinki 1964 ….</a:t>
            </a:r>
          </a:p>
          <a:p>
            <a:r>
              <a:rPr lang="en-US" sz="2800" dirty="0" smtClean="0"/>
              <a:t>Belmont Report 1979</a:t>
            </a:r>
          </a:p>
          <a:p>
            <a:r>
              <a:rPr lang="en-US" sz="2800" dirty="0" smtClean="0"/>
              <a:t>International Ethical Guidelines for Biomedical Research Involving Human Subjects 1982, 1993…..</a:t>
            </a:r>
          </a:p>
          <a:p>
            <a:pPr algn="r" rtl="1"/>
            <a:r>
              <a:rPr lang="fa-IR" sz="2800" dirty="0" smtClean="0">
                <a:cs typeface="+mn-cs"/>
              </a:rPr>
              <a:t>راهنما های </a:t>
            </a:r>
            <a:r>
              <a:rPr lang="fa-IR" sz="2800" dirty="0" smtClean="0">
                <a:cs typeface="+mn-cs"/>
              </a:rPr>
              <a:t>اخلاق در </a:t>
            </a:r>
            <a:r>
              <a:rPr lang="fa-IR" sz="2800" dirty="0" smtClean="0">
                <a:cs typeface="+mn-cs"/>
              </a:rPr>
              <a:t>پژوهش </a:t>
            </a:r>
            <a:r>
              <a:rPr lang="fa-IR" sz="2800" dirty="0" smtClean="0">
                <a:cs typeface="+mn-cs"/>
              </a:rPr>
              <a:t>جمهوری </a:t>
            </a:r>
            <a:r>
              <a:rPr lang="fa-IR" sz="2800" dirty="0" smtClean="0">
                <a:cs typeface="+mn-cs"/>
              </a:rPr>
              <a:t>اسلامی ایران</a:t>
            </a:r>
            <a:endParaRPr lang="en-US" sz="2800" dirty="0" smtClean="0">
              <a:cs typeface="+mn-cs"/>
            </a:endParaRPr>
          </a:p>
          <a:p>
            <a:endParaRPr lang="en-US" sz="2800" dirty="0"/>
          </a:p>
        </p:txBody>
      </p:sp>
    </p:spTree>
    <p:extLst>
      <p:ext uri="{BB962C8B-B14F-4D97-AF65-F5344CB8AC3E}">
        <p14:creationId xmlns:p14="http://schemas.microsoft.com/office/powerpoint/2010/main" val="3743658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Ethical Requirements of Research</a:t>
            </a:r>
            <a:endParaRPr lang="en-US" sz="2800" dirty="0"/>
          </a:p>
        </p:txBody>
      </p:sp>
      <p:sp>
        <p:nvSpPr>
          <p:cNvPr id="3" name="Content Placeholder 2"/>
          <p:cNvSpPr>
            <a:spLocks noGrp="1"/>
          </p:cNvSpPr>
          <p:nvPr>
            <p:ph idx="1"/>
          </p:nvPr>
        </p:nvSpPr>
        <p:spPr/>
        <p:txBody>
          <a:bodyPr/>
          <a:lstStyle/>
          <a:p>
            <a:pPr marL="514350" indent="-514350">
              <a:buFont typeface="+mj-lt"/>
              <a:buAutoNum type="arabicPeriod"/>
            </a:pPr>
            <a:r>
              <a:rPr lang="en-US" sz="2800" dirty="0" smtClean="0"/>
              <a:t>Social or Scientific Value</a:t>
            </a:r>
          </a:p>
          <a:p>
            <a:pPr marL="514350" indent="-514350">
              <a:buFont typeface="+mj-lt"/>
              <a:buAutoNum type="arabicPeriod"/>
            </a:pPr>
            <a:r>
              <a:rPr lang="en-US" sz="2800" dirty="0" smtClean="0"/>
              <a:t>Scientific Validity</a:t>
            </a:r>
          </a:p>
          <a:p>
            <a:pPr marL="514350" indent="-514350">
              <a:buFont typeface="+mj-lt"/>
              <a:buAutoNum type="arabicPeriod"/>
            </a:pPr>
            <a:r>
              <a:rPr lang="en-US" sz="2800" dirty="0" smtClean="0"/>
              <a:t>Fair Subject Selection</a:t>
            </a:r>
          </a:p>
          <a:p>
            <a:pPr marL="514350" indent="-514350">
              <a:buFont typeface="+mj-lt"/>
              <a:buAutoNum type="arabicPeriod"/>
            </a:pPr>
            <a:r>
              <a:rPr lang="en-US" sz="2800" dirty="0" smtClean="0"/>
              <a:t>Favorable Risk-Benefit Ratio</a:t>
            </a:r>
          </a:p>
          <a:p>
            <a:pPr marL="514350" indent="-514350">
              <a:buFont typeface="+mj-lt"/>
              <a:buAutoNum type="arabicPeriod"/>
            </a:pPr>
            <a:r>
              <a:rPr lang="en-US" sz="2800" dirty="0" smtClean="0"/>
              <a:t>Independent Review</a:t>
            </a:r>
          </a:p>
          <a:p>
            <a:pPr marL="514350" indent="-514350">
              <a:buFont typeface="+mj-lt"/>
              <a:buAutoNum type="arabicPeriod"/>
            </a:pPr>
            <a:r>
              <a:rPr lang="en-US" sz="2800" dirty="0" smtClean="0"/>
              <a:t>Informed Consent</a:t>
            </a:r>
          </a:p>
          <a:p>
            <a:pPr marL="514350" indent="-514350">
              <a:buFont typeface="+mj-lt"/>
              <a:buAutoNum type="arabicPeriod"/>
            </a:pPr>
            <a:r>
              <a:rPr lang="en-US" sz="2800" dirty="0" smtClean="0"/>
              <a:t>Respect for Potential and Enrolled Subjects</a:t>
            </a:r>
            <a:endParaRPr lang="en-US" sz="2800" dirty="0"/>
          </a:p>
        </p:txBody>
      </p:sp>
    </p:spTree>
    <p:extLst>
      <p:ext uri="{BB962C8B-B14F-4D97-AF65-F5344CB8AC3E}">
        <p14:creationId xmlns:p14="http://schemas.microsoft.com/office/powerpoint/2010/main" val="120572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Social or Scientific Value</a:t>
            </a:r>
            <a:endParaRPr lang="en-US" sz="2800" dirty="0"/>
          </a:p>
        </p:txBody>
      </p:sp>
      <p:sp>
        <p:nvSpPr>
          <p:cNvPr id="3" name="Content Placeholder 2"/>
          <p:cNvSpPr>
            <a:spLocks noGrp="1"/>
          </p:cNvSpPr>
          <p:nvPr>
            <p:ph idx="1"/>
          </p:nvPr>
        </p:nvSpPr>
        <p:spPr/>
        <p:txBody>
          <a:bodyPr/>
          <a:lstStyle/>
          <a:p>
            <a:r>
              <a:rPr lang="en-US" sz="2800" dirty="0" smtClean="0"/>
              <a:t>Evaluation of a treatment, intervention, or theory that will improve health and well-being or  increase </a:t>
            </a:r>
            <a:r>
              <a:rPr lang="en-US" sz="2800" dirty="0" smtClean="0"/>
              <a:t>knowledge.</a:t>
            </a:r>
            <a:endParaRPr lang="fa-IR" sz="2800" dirty="0" smtClean="0"/>
          </a:p>
          <a:p>
            <a:pPr marL="0" indent="0">
              <a:buNone/>
            </a:pPr>
            <a:endParaRPr lang="en-US" sz="2800" dirty="0" smtClean="0"/>
          </a:p>
          <a:p>
            <a:r>
              <a:rPr lang="en-US" sz="2800" dirty="0"/>
              <a:t>Use of accepted scientific principles and methods, including statistical techniques, to produce reliable and valid data</a:t>
            </a:r>
          </a:p>
          <a:p>
            <a:endParaRPr lang="en-US" sz="2800" dirty="0" smtClean="0"/>
          </a:p>
          <a:p>
            <a:pPr marL="0" indent="0">
              <a:buNone/>
            </a:pPr>
            <a:endParaRPr lang="en-US" sz="2800" dirty="0"/>
          </a:p>
        </p:txBody>
      </p:sp>
    </p:spTree>
    <p:extLst>
      <p:ext uri="{BB962C8B-B14F-4D97-AF65-F5344CB8AC3E}">
        <p14:creationId xmlns:p14="http://schemas.microsoft.com/office/powerpoint/2010/main" val="223744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51510" indent="-514350">
              <a:buFont typeface="+mj-lt"/>
              <a:buAutoNum type="arabicPeriod"/>
            </a:pPr>
            <a:r>
              <a:rPr lang="en-US" sz="2800" dirty="0"/>
              <a:t>Balancing internal and external </a:t>
            </a:r>
            <a:r>
              <a:rPr lang="en-US" sz="2800" dirty="0" smtClean="0"/>
              <a:t>validity</a:t>
            </a:r>
          </a:p>
          <a:p>
            <a:pPr marL="651510" indent="-514350">
              <a:buFont typeface="+mj-lt"/>
              <a:buAutoNum type="arabicPeriod" startAt="2"/>
            </a:pPr>
            <a:r>
              <a:rPr lang="en-US" sz="2800" dirty="0"/>
              <a:t>Inclusion and exclusion </a:t>
            </a:r>
            <a:r>
              <a:rPr lang="en-US" sz="2800" dirty="0" smtClean="0"/>
              <a:t>criteria</a:t>
            </a:r>
            <a:endParaRPr lang="fa-IR" sz="2800" dirty="0"/>
          </a:p>
          <a:p>
            <a:pPr algn="r" rtl="1"/>
            <a:r>
              <a:rPr lang="fa-IR" sz="2800" dirty="0">
                <a:cs typeface="B Mitra" pitchFamily="2" charset="-78"/>
              </a:rPr>
              <a:t>برای اطمینان از روائی پژوهش بایستی معیارهای ورود یا عدم ورود به مطالعه با طبقه بندی تشخیصی موضوع مورد پژوهش منطبق باشند.</a:t>
            </a:r>
            <a:endParaRPr lang="en-US" sz="2800" dirty="0">
              <a:cs typeface="B Mitra" pitchFamily="2" charset="-78"/>
            </a:endParaRPr>
          </a:p>
          <a:p>
            <a:pPr marL="0" indent="0">
              <a:buNone/>
            </a:pPr>
            <a:endParaRPr lang="en-US" sz="2800" dirty="0"/>
          </a:p>
          <a:p>
            <a:pPr marL="651510" indent="-514350" algn="just">
              <a:buFont typeface="+mj-lt"/>
              <a:buAutoNum type="arabicPeriod" startAt="3"/>
            </a:pPr>
            <a:r>
              <a:rPr lang="en-US" sz="2800" dirty="0"/>
              <a:t>Valid outcome </a:t>
            </a:r>
            <a:r>
              <a:rPr lang="en-US" sz="2800" dirty="0" smtClean="0"/>
              <a:t>measures</a:t>
            </a:r>
          </a:p>
          <a:p>
            <a:pPr marL="651510" indent="-514350" algn="just">
              <a:buFont typeface="+mj-lt"/>
              <a:buAutoNum type="arabicPeriod" startAt="3"/>
            </a:pPr>
            <a:r>
              <a:rPr lang="en-US" sz="2800" dirty="0" smtClean="0"/>
              <a:t>Randomization</a:t>
            </a:r>
          </a:p>
          <a:p>
            <a:pPr marL="651510" indent="-514350" algn="just">
              <a:buFont typeface="+mj-lt"/>
              <a:buAutoNum type="arabicPeriod" startAt="3"/>
            </a:pPr>
            <a:r>
              <a:rPr lang="en-US" sz="2800" dirty="0"/>
              <a:t>Blinding</a:t>
            </a:r>
          </a:p>
          <a:p>
            <a:pPr marL="651510" indent="-514350" algn="just">
              <a:buFont typeface="+mj-lt"/>
              <a:buAutoNum type="arabicPeriod" startAt="3"/>
            </a:pPr>
            <a:endParaRPr lang="en-US" sz="2800" dirty="0"/>
          </a:p>
          <a:p>
            <a:pPr marL="137160" indent="0" algn="just">
              <a:buNone/>
            </a:pPr>
            <a:endParaRPr lang="fa-IR" sz="2800" dirty="0"/>
          </a:p>
          <a:p>
            <a:pPr marL="137160" indent="0" algn="just" rtl="1">
              <a:buNone/>
            </a:pPr>
            <a:endParaRPr lang="fa-IR" sz="2800" dirty="0">
              <a:cs typeface="B Mitra" pitchFamily="2" charset="-78"/>
            </a:endParaRPr>
          </a:p>
          <a:p>
            <a:pPr marL="137160" indent="0" algn="r" rtl="1">
              <a:buNone/>
            </a:pPr>
            <a:endParaRPr lang="fa-IR" sz="2800" dirty="0"/>
          </a:p>
          <a:p>
            <a:pPr marL="651510" indent="-514350">
              <a:buFont typeface="+mj-lt"/>
              <a:buAutoNum type="arabicPeriod"/>
            </a:pPr>
            <a:endParaRPr lang="en-US" sz="2800" dirty="0" smtClean="0"/>
          </a:p>
          <a:p>
            <a:pPr marL="137160" indent="0">
              <a:buNone/>
            </a:pPr>
            <a:endParaRPr lang="en-US" sz="2800" dirty="0" smtClean="0"/>
          </a:p>
          <a:p>
            <a:pPr algn="r" rtl="1"/>
            <a:endParaRPr lang="fa-IR" sz="2800" dirty="0"/>
          </a:p>
          <a:p>
            <a:pPr marL="0" indent="0">
              <a:buNone/>
            </a:pPr>
            <a:endParaRPr lang="fa-IR" sz="2800" dirty="0" smtClean="0"/>
          </a:p>
        </p:txBody>
      </p:sp>
      <p:sp>
        <p:nvSpPr>
          <p:cNvPr id="4" name="Slide Number Placeholder 3"/>
          <p:cNvSpPr>
            <a:spLocks noGrp="1"/>
          </p:cNvSpPr>
          <p:nvPr>
            <p:ph type="sldNum" sz="quarter" idx="12"/>
          </p:nvPr>
        </p:nvSpPr>
        <p:spPr/>
        <p:txBody>
          <a:bodyPr/>
          <a:lstStyle/>
          <a:p>
            <a:fld id="{BAD49562-B08E-46DE-9EB2-AD36EE21F920}" type="slidenum">
              <a:rPr lang="en-US" smtClean="0"/>
              <a:t>8</a:t>
            </a:fld>
            <a:endParaRPr lang="en-US"/>
          </a:p>
        </p:txBody>
      </p:sp>
    </p:spTree>
    <p:extLst>
      <p:ext uri="{BB962C8B-B14F-4D97-AF65-F5344CB8AC3E}">
        <p14:creationId xmlns:p14="http://schemas.microsoft.com/office/powerpoint/2010/main" val="254097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Fair Subject Selection</a:t>
            </a:r>
            <a:endParaRPr lang="en-US" sz="2800" dirty="0"/>
          </a:p>
        </p:txBody>
      </p:sp>
      <p:sp>
        <p:nvSpPr>
          <p:cNvPr id="3" name="Content Placeholder 2"/>
          <p:cNvSpPr>
            <a:spLocks noGrp="1"/>
          </p:cNvSpPr>
          <p:nvPr>
            <p:ph idx="1"/>
          </p:nvPr>
        </p:nvSpPr>
        <p:spPr>
          <a:xfrm>
            <a:off x="990600" y="2362200"/>
            <a:ext cx="7772400" cy="4114800"/>
          </a:xfrm>
        </p:spPr>
        <p:txBody>
          <a:bodyPr/>
          <a:lstStyle/>
          <a:p>
            <a:r>
              <a:rPr lang="en-US" sz="2800" dirty="0" smtClean="0"/>
              <a:t>Selection of subjects so that stigmatized and vulnerable individuals are not targeted for risky </a:t>
            </a:r>
            <a:r>
              <a:rPr lang="en-US" sz="2800" dirty="0" smtClean="0"/>
              <a:t>research.</a:t>
            </a:r>
          </a:p>
          <a:p>
            <a:endParaRPr lang="en-US" sz="2800" dirty="0"/>
          </a:p>
          <a:p>
            <a:pPr algn="r" rtl="1"/>
            <a:r>
              <a:rPr lang="fa-IR" sz="2800" dirty="0" smtClean="0">
                <a:cs typeface="+mn-cs"/>
              </a:rPr>
              <a:t>توجه به گروه های آسیب پذیر شامل کودکان، زنان باردار، زندانیان، ناتوانان ذهنی و...</a:t>
            </a:r>
          </a:p>
          <a:p>
            <a:pPr algn="r" rtl="1"/>
            <a:r>
              <a:rPr lang="fa-IR" sz="2800" dirty="0" smtClean="0">
                <a:cs typeface="+mn-cs"/>
              </a:rPr>
              <a:t>عدم استفاده از آزمودنی ترجیحی</a:t>
            </a:r>
            <a:endParaRPr lang="en-US" sz="2800" dirty="0" smtClean="0">
              <a:cs typeface="+mn-cs"/>
            </a:endParaRPr>
          </a:p>
          <a:p>
            <a:pPr marL="109728" indent="0">
              <a:buNone/>
            </a:pPr>
            <a:endParaRPr lang="en-US" sz="2800" dirty="0"/>
          </a:p>
        </p:txBody>
      </p:sp>
    </p:spTree>
    <p:extLst>
      <p:ext uri="{BB962C8B-B14F-4D97-AF65-F5344CB8AC3E}">
        <p14:creationId xmlns:p14="http://schemas.microsoft.com/office/powerpoint/2010/main" val="177071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Custom 12">
      <a:majorFont>
        <a:latin typeface="Times New Roman"/>
        <a:ea typeface=""/>
        <a:cs typeface="B Mitra"/>
      </a:majorFont>
      <a:minorFont>
        <a:latin typeface="Times New Roman"/>
        <a:ea typeface=""/>
        <a:cs typeface="B Mitr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 Research Ethics 2015</Template>
  <TotalTime>680</TotalTime>
  <Words>869</Words>
  <Application>Microsoft Office PowerPoint</Application>
  <PresentationFormat>On-screen Show (4:3)</PresentationFormat>
  <Paragraphs>106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Ethical Principles of Research</vt:lpstr>
      <vt:lpstr>PowerPoint Presentation</vt:lpstr>
      <vt:lpstr>PowerPoint Presentation</vt:lpstr>
      <vt:lpstr>PowerPoint Presentation</vt:lpstr>
      <vt:lpstr>Guidelines </vt:lpstr>
      <vt:lpstr>Ethical Requirements of Research</vt:lpstr>
      <vt:lpstr>Social or Scientific Value</vt:lpstr>
      <vt:lpstr>PowerPoint Presentation</vt:lpstr>
      <vt:lpstr>Fair Subject Selection</vt:lpstr>
      <vt:lpstr>Favorable Risk-Benefit Ratio</vt:lpstr>
      <vt:lpstr>PowerPoint Presentation</vt:lpstr>
      <vt:lpstr>PowerPoint Presentation</vt:lpstr>
      <vt:lpstr>Independent Review</vt:lpstr>
      <vt:lpstr>Informed Consent</vt:lpstr>
      <vt:lpstr>چه نکاتی باید در رضایت آگاهانه ذکر شود:</vt:lpstr>
      <vt:lpstr>توجه به نکات زیر مهم است:</vt:lpstr>
      <vt:lpstr>Respect for Potential and Enrolled Subjects</vt:lpstr>
      <vt:lpstr>Are these ethical requirements necessary and sufficient?</vt:lpstr>
      <vt:lpstr>راهنماي عمومي اخلاق در پژوهشهاي علوم پزشکي داراي آزمودني انساني در جمهوري اسلامي ايران   general.pdf</vt:lpstr>
      <vt:lpstr>راهنماهای اختصاصی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Principles of Research</dc:title>
  <dc:creator>sony</dc:creator>
  <cp:lastModifiedBy>sony</cp:lastModifiedBy>
  <cp:revision>25</cp:revision>
  <dcterms:created xsi:type="dcterms:W3CDTF">2015-01-15T04:33:59Z</dcterms:created>
  <dcterms:modified xsi:type="dcterms:W3CDTF">2016-09-27T15:32:55Z</dcterms:modified>
</cp:coreProperties>
</file>